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298" r:id="rId4"/>
    <p:sldId id="283" r:id="rId5"/>
    <p:sldId id="299" r:id="rId6"/>
    <p:sldId id="300" r:id="rId7"/>
    <p:sldId id="297" r:id="rId8"/>
    <p:sldId id="292" r:id="rId9"/>
    <p:sldId id="296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83" autoAdjust="0"/>
  </p:normalViewPr>
  <p:slideViewPr>
    <p:cSldViewPr snapToGrid="0">
      <p:cViewPr varScale="1">
        <p:scale>
          <a:sx n="86" d="100"/>
          <a:sy n="86" d="100"/>
        </p:scale>
        <p:origin x="51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10C252-6BAA-4DA1-B375-5BC4F62E35DC}" type="datetime1">
              <a:rPr lang="it-IT" smtClean="0"/>
              <a:t>02/02/2025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0F9C-702C-4EF1-BBD5-EB8FAB3C4E97}" type="datetime1">
              <a:rPr lang="it-IT" smtClean="0"/>
              <a:pPr/>
              <a:t>02/02/2025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1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476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C2C1-BE81-893E-A9AC-794CCC60E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1DFF0A-5ABC-AF3F-BB3C-47870CA3D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25D82A-2E40-C302-9956-E9E352FA5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577803-694B-AD56-BF1C-8DA0F70D6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40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B3621-9C28-C7E2-AAE0-FC0E692FF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85CAF5C-45DE-0456-BE1B-E059F7A7F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8A61B9-8441-9D71-60F7-878FFFAFB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5CA851-A053-8BCF-D66E-A7F125CB8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13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800" b="1" spc="-300" dirty="0"/>
            </a:lvl1pPr>
          </a:lstStyle>
          <a:p>
            <a:pPr lvl="0" algn="r" rtl="0"/>
            <a:r>
              <a:rPr lang="it-IT" dirty="0"/>
              <a:t>Fare clic per modificare il titolo della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</a:t>
            </a:r>
            <a:br>
              <a:rPr lang="it-IT" dirty="0"/>
            </a:br>
            <a:r>
              <a:rPr lang="it-IT" dirty="0"/>
              <a:t>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it-IT" dirty="0"/>
              <a:t>Fare clic per modificare il divisore di sezione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</a:t>
            </a:r>
            <a:br>
              <a:rPr lang="it-IT" dirty="0"/>
            </a:br>
            <a:r>
              <a:rPr lang="it-IT" dirty="0"/>
              <a:t>la foto qui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dirty="0"/>
              <a:t>Fare clic per modificare il divisore di sezione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magine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magine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sinistro confront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Segnaposto sinistro confront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dirty="0"/>
              <a:t>Immettere la didascalia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it-IT" dirty="0"/>
              <a:t>Grazie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Numero di telefono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Indirizzo di posta elettronica o </a:t>
            </a:r>
            <a:r>
              <a:rPr lang="it-IT" dirty="0" err="1"/>
              <a:t>handle</a:t>
            </a:r>
            <a:r>
              <a:rPr lang="it-IT" dirty="0"/>
              <a:t> di social media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Sito Web della società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Casella di tes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30153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it-IT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it-IT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it-IT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it-IT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it-IT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Mani che si uniscono in cerchi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it-IT" sz="3600" dirty="0"/>
              <a:t>PROSPETTO POSSIBILE ACQUISIZIONE PARTECIPAZIONE BANCARIA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it-IT" sz="1400" dirty="0"/>
              <a:t>CON ACCORDO COMMERCIALE DI DISTRIBUZIONE</a:t>
            </a:r>
            <a:br>
              <a:rPr lang="it-IT" sz="1400" dirty="0"/>
            </a:br>
            <a:r>
              <a:rPr lang="it-IT" sz="1400" dirty="0"/>
              <a:t> DI POLIZZE RAMO DANNI E RAMO VITA</a:t>
            </a:r>
          </a:p>
        </p:txBody>
      </p:sp>
      <p:sp>
        <p:nvSpPr>
          <p:cNvPr id="51" name="Casella di testo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4241800"/>
            <a:ext cx="1402741" cy="39438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it-IT" sz="2400" b="1" i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br>
              <a:rPr lang="it-IT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it-IT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D0A5A360-324D-9C5C-9ECC-7EAF920C4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348" y="79376"/>
            <a:ext cx="2131890" cy="6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Mani che toccano un cellular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-2"/>
            <a:ext cx="6096000" cy="6371351"/>
          </a:xfrm>
        </p:spPr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244453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00" y="3358196"/>
            <a:ext cx="4648200" cy="1429704"/>
          </a:xfrm>
        </p:spPr>
        <p:txBody>
          <a:bodyPr bIns="36000" rtlCol="0"/>
          <a:lstStyle/>
          <a:p>
            <a:pPr rtl="0">
              <a:lnSpc>
                <a:spcPct val="80000"/>
              </a:lnSpc>
            </a:pPr>
            <a:r>
              <a:rPr lang="it-IT" sz="6000" dirty="0"/>
              <a:t>Informazioni sulla banca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it-IT" dirty="0"/>
              <a:t>Principali dati di bilancio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2</a:t>
            </a:fld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5EB233C-FF5B-D737-FDAB-5DE215E33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99058"/>
              </p:ext>
            </p:extLst>
          </p:nvPr>
        </p:nvGraphicFramePr>
        <p:xfrm>
          <a:off x="432000" y="1403356"/>
          <a:ext cx="5439097" cy="3564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9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3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Importi in milioni di Euro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Raccolta diretta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Raccolta indiretta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Totale impieghi lordi a clientela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Totale attivo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Utile lordo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Utile netto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ROE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dic-24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1.584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1.079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1.329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2.237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18,30%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dic-23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1.437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1.077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1.186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2.116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18,00%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dic-22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1.554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961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1.150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2.160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21,30%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dic-21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1.556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1.003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1.003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2.301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13,00%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8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dic-20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1.061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1.698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9,60%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8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dic-19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825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1.015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563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1.146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5,80%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246" marR="3246" marT="32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6A963F26-3DDE-B37F-B9E9-698D315C0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493" y="6362552"/>
            <a:ext cx="1433507" cy="4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A586A-CE0C-9027-EE7D-A6E34EB6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Mani che toccano un cellulare">
            <a:extLst>
              <a:ext uri="{FF2B5EF4-FFF2-40B4-BE49-F238E27FC236}">
                <a16:creationId xmlns:a16="http://schemas.microsoft.com/office/drawing/2014/main" id="{C1240BDE-3080-F1A2-9C23-0DA7E4E1E7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24599D4B-0430-815A-31D9-E35B63BC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244453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F56AAA-8689-4AD9-E12C-D945C0B5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00" y="3358196"/>
            <a:ext cx="4648200" cy="1429704"/>
          </a:xfrm>
        </p:spPr>
        <p:txBody>
          <a:bodyPr bIns="36000" rtlCol="0"/>
          <a:lstStyle/>
          <a:p>
            <a:pPr rtl="0">
              <a:lnSpc>
                <a:spcPct val="80000"/>
              </a:lnSpc>
            </a:pPr>
            <a:r>
              <a:rPr lang="it-IT" sz="6000" dirty="0"/>
              <a:t>Informazioni sulla banca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60B3BA-E264-C667-8164-68D6562C8A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it-IT" dirty="0"/>
              <a:t>Principali dati patrimoniali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1173D0-E945-FFEB-780B-228CC90B698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3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685FDC2-3D76-A751-8342-9D5F0CD2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55322"/>
              </p:ext>
            </p:extLst>
          </p:nvPr>
        </p:nvGraphicFramePr>
        <p:xfrm>
          <a:off x="577279" y="1761731"/>
          <a:ext cx="4729660" cy="3334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3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+mn-lt"/>
                        </a:rPr>
                        <a:t>Importi In milioni di Euro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ANNI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Patrimonio netto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CET 1 Ratio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130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18,24%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110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17,03%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83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13,25%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74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13,34%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68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13,55%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dic-19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61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12,43%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37" marR="8737" marT="8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A7F6C1B0-84C8-C376-FFAF-6F5F4F9D6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316" y="6362200"/>
            <a:ext cx="143268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6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6F659-95FD-3AF2-A5CC-25C619F2A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Mani che toccano un cellulare">
            <a:extLst>
              <a:ext uri="{FF2B5EF4-FFF2-40B4-BE49-F238E27FC236}">
                <a16:creationId xmlns:a16="http://schemas.microsoft.com/office/drawing/2014/main" id="{FB1D6ADA-EC38-6D6F-B938-46F1B82F0E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6065908C-0869-38E4-117E-123A2E9C3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244453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08205C-6E7E-0375-C330-83D97F1A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00" y="3358196"/>
            <a:ext cx="4648200" cy="1429704"/>
          </a:xfrm>
        </p:spPr>
        <p:txBody>
          <a:bodyPr bIns="36000" rtlCol="0"/>
          <a:lstStyle/>
          <a:p>
            <a:pPr rtl="0">
              <a:lnSpc>
                <a:spcPct val="80000"/>
              </a:lnSpc>
            </a:pPr>
            <a:r>
              <a:rPr lang="it-IT" sz="6000" dirty="0"/>
              <a:t>Informazioni sulla banca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3E22A9-B1F6-8649-DAFB-0AB51CB9806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it-IT" dirty="0"/>
              <a:t>Altri dati patrimoniali ed economici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3FE8ED-D2AF-0F8E-359E-E0DCD9B2984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4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0901AD7-319C-5063-B493-CD1E23ECD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316" y="6362200"/>
            <a:ext cx="1432684" cy="438950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47D1EAD-4F4D-A427-D8AB-A7EAB7F7D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79193"/>
              </p:ext>
            </p:extLst>
          </p:nvPr>
        </p:nvGraphicFramePr>
        <p:xfrm>
          <a:off x="275638" y="1646101"/>
          <a:ext cx="5440456" cy="3311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6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Importi in milioni di Euro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ANNI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Crediti deteriorati/crediti netti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Coverage sofferenze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Impieghi netti/raccolta diretta (clientela)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Costi operativi/Marg. </a:t>
                      </a: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Intermed</a:t>
                      </a: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.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2,00%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71,10%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81,80%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41,40%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1,70%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74,10%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80,60%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48,10%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2,70%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68,90%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72,20%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47,40%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3,60%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66,60%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62,80%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53,00%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6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dic-20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2,30%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78,40%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66,00%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61,70%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6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dic-19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4,10%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71,10%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//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61,80%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25" marR="4125" marT="41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01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 descr="Mano che scrive un appunto su un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5" y="43529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612869"/>
            <a:ext cx="6641900" cy="1124345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it-IT" dirty="0"/>
              <a:t>La banca oggi nel campo della bancassurance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2000" y="2756001"/>
            <a:ext cx="5472000" cy="2596561"/>
          </a:xfrm>
        </p:spPr>
        <p:txBody>
          <a:bodyPr rtlCol="0"/>
          <a:lstStyle/>
          <a:p>
            <a:r>
              <a:rPr lang="it-IT" sz="2000" dirty="0"/>
              <a:t>colloca 200 milioni di vita (accordo con una Compagnia Vita in scadenza a breve);</a:t>
            </a:r>
          </a:p>
          <a:p>
            <a:r>
              <a:rPr lang="it-IT" sz="2000" dirty="0"/>
              <a:t>conclude circa 800 polizze famiglia/privati;</a:t>
            </a:r>
          </a:p>
          <a:p>
            <a:r>
              <a:rPr lang="it-IT" sz="2000" dirty="0"/>
              <a:t>ha acquistato una agenzia di assicurazioni per offrire polizze specificatamente alle imprese;</a:t>
            </a:r>
          </a:p>
          <a:p>
            <a:r>
              <a:rPr lang="it-IT" sz="2000" dirty="0"/>
              <a:t>area di riferimento: NORD-OVEST dell’ITALIA;</a:t>
            </a:r>
          </a:p>
          <a:p>
            <a:r>
              <a:rPr lang="it-IT" sz="2000" dirty="0"/>
              <a:t>numero di sportelli e filiali: 22 in 2 regioni.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5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80F167-42B1-BF63-6B42-9791FB268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316" y="6362200"/>
            <a:ext cx="143268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Scrivania con computer, telefono, libri e altro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304801"/>
            <a:ext cx="5956300" cy="1100566"/>
          </a:xfrm>
        </p:spPr>
        <p:txBody>
          <a:bodyPr rtlCol="0"/>
          <a:lstStyle/>
          <a:p>
            <a:pPr rtl="0"/>
            <a:r>
              <a:rPr lang="it-IT" sz="6000" dirty="0"/>
              <a:t>Il possibile accordo 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2554941"/>
            <a:ext cx="5956300" cy="2698377"/>
          </a:xfrm>
        </p:spPr>
        <p:txBody>
          <a:bodyPr rtlCol="0"/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it-IT" dirty="0"/>
              <a:t>ingresso iniziale della compagnia di assicurazione nel capitale della banca fino al 10%;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it-IT"/>
              <a:t>eventuale </a:t>
            </a:r>
            <a:r>
              <a:rPr lang="it-IT" dirty="0"/>
              <a:t>opzione successiva per una partecipazione maggiore;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it-IT" dirty="0"/>
              <a:t>accordo di distribuzione polizze ramo danni e ramo vita;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it-IT" dirty="0"/>
              <a:t>cooperazione nel servizio di consulenza e di offerta delle polizze a privati e imprese.</a:t>
            </a:r>
          </a:p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6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518A7B4-5995-83AF-4CF7-49BDEC09B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316" y="6362200"/>
            <a:ext cx="143268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egnaposto immagine 31" descr="mani che applaudon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3059" y="2798354"/>
            <a:ext cx="4078941" cy="1013684"/>
          </a:xfrm>
        </p:spPr>
        <p:txBody>
          <a:bodyPr rtlCol="0"/>
          <a:lstStyle/>
          <a:p>
            <a:pPr rtl="0"/>
            <a:r>
              <a:rPr lang="it-IT" dirty="0"/>
              <a:t>Grazie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13059" y="3957705"/>
            <a:ext cx="3255483" cy="316800"/>
          </a:xfrm>
        </p:spPr>
        <p:txBody>
          <a:bodyPr rtlCol="0"/>
          <a:lstStyle/>
          <a:p>
            <a:pPr rtl="0"/>
            <a:r>
              <a:rPr lang="it-IT" dirty="0"/>
              <a:t>Antonello D’Amato</a:t>
            </a:r>
          </a:p>
        </p:txBody>
      </p:sp>
      <p:pic>
        <p:nvPicPr>
          <p:cNvPr id="8" name="Elemento grafico 7" descr="Utente" title="Icona - Nome relator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3059" y="4306722"/>
            <a:ext cx="3255483" cy="316800"/>
          </a:xfrm>
        </p:spPr>
        <p:txBody>
          <a:bodyPr rtlCol="0"/>
          <a:lstStyle/>
          <a:p>
            <a:pPr rtl="0"/>
            <a:r>
              <a:rPr lang="it-IT" dirty="0"/>
              <a:t>+39 3357163282</a:t>
            </a:r>
          </a:p>
        </p:txBody>
      </p:sp>
      <p:pic>
        <p:nvPicPr>
          <p:cNvPr id="10" name="Elemento grafico 9" descr="Smartphone" title="Icona - Numero di telefono del relatore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059" y="4655739"/>
            <a:ext cx="3255483" cy="316800"/>
          </a:xfrm>
        </p:spPr>
        <p:txBody>
          <a:bodyPr rtlCol="0"/>
          <a:lstStyle/>
          <a:p>
            <a:pPr rtl="0"/>
            <a:r>
              <a:rPr lang="it-IT" dirty="0"/>
              <a:t>antonello.damato@attuari360.it</a:t>
            </a:r>
          </a:p>
        </p:txBody>
      </p:sp>
      <p:pic>
        <p:nvPicPr>
          <p:cNvPr id="9" name="Elemento grafico 8" descr="Busta" title="Icona - Posta elettronica del relatore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7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AE718D-AD36-946C-EF2A-3CA1C3EE1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7316" y="6362200"/>
            <a:ext cx="143268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126_TF16411250.potx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6dc4bcd6-49db-4c07-9060-8acfc67cef9f"/>
    <ds:schemaRef ds:uri="fb0879af-3eba-417a-a55a-ffe6dcd6ca77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professionale brillante</Template>
  <TotalTime>191</TotalTime>
  <Words>369</Words>
  <Application>Microsoft Office PowerPoint</Application>
  <PresentationFormat>Widescreen</PresentationFormat>
  <Paragraphs>149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Aptos Narrow</vt:lpstr>
      <vt:lpstr>Arial</vt:lpstr>
      <vt:lpstr>Calibri</vt:lpstr>
      <vt:lpstr>Candara</vt:lpstr>
      <vt:lpstr>Corbel</vt:lpstr>
      <vt:lpstr>Times New Roman</vt:lpstr>
      <vt:lpstr>Wingdings</vt:lpstr>
      <vt:lpstr>Personalizzata</vt:lpstr>
      <vt:lpstr>PROSPETTO POSSIBILE ACQUISIZIONE PARTECIPAZIONE BANCARIA</vt:lpstr>
      <vt:lpstr>Informazioni sulla banca</vt:lpstr>
      <vt:lpstr>Informazioni sulla banca</vt:lpstr>
      <vt:lpstr>Informazioni sulla banca</vt:lpstr>
      <vt:lpstr>La banca oggi nel campo della bancassurance</vt:lpstr>
      <vt:lpstr>Il possibile accordo 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PROSPETTO POSSIBILE ACQUISIZIONE PARTECIPAZIONE BANCARIA</dc:title>
  <dc:creator>Antonello D'Amato</dc:creator>
  <cp:lastModifiedBy>Claudio CACCIAMANI</cp:lastModifiedBy>
  <cp:revision>3</cp:revision>
  <dcterms:created xsi:type="dcterms:W3CDTF">2025-02-01T16:40:20Z</dcterms:created>
  <dcterms:modified xsi:type="dcterms:W3CDTF">2025-02-02T15:07:53Z</dcterms:modified>
</cp:coreProperties>
</file>